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87" r:id="rId2"/>
    <p:sldId id="281" r:id="rId3"/>
    <p:sldId id="1509" r:id="rId4"/>
    <p:sldId id="1725" r:id="rId5"/>
    <p:sldId id="467" r:id="rId6"/>
    <p:sldId id="1669" r:id="rId7"/>
    <p:sldId id="1719" r:id="rId8"/>
    <p:sldId id="532" r:id="rId9"/>
    <p:sldId id="1348" r:id="rId10"/>
    <p:sldId id="1714" r:id="rId11"/>
    <p:sldId id="275" r:id="rId12"/>
    <p:sldId id="1573" r:id="rId13"/>
    <p:sldId id="1721" r:id="rId14"/>
    <p:sldId id="1737" r:id="rId1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12/04/2026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30910-53BD-5357-2AF0-2B89BA2D550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7350FA9-98BF-7D48-A288-925FA8ADE37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94E9072-EDB3-18D0-4C67-00E203B35D5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6C6D0D9-6427-5FBA-CB6C-B2E19CF696B8}"/>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3208438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7C011-CDB3-B684-A56E-E328DC7149E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49D6284-3EA8-33E7-6171-499F61763C2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499C3E0-03DD-077A-1A0A-FA7749E896F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B11E6532-AEF2-10B2-072C-74D4E5258973}"/>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2408945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7389-F229-AD72-740E-1755D9271B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FEAE6E-99BD-7EAD-1CE2-7CD80E6247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AD2408-6026-4669-7C39-D2B0A5EB884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00448A2-8CF8-C623-7CDF-B78B3D132AA1}"/>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838007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100FF-128F-BA92-4F6A-405E10DB328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CADB57F-815C-3F3A-AEC1-1230220A288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ADD5790-B7B6-CCC2-A38A-4A92E638CAC4}"/>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ADB31936-14BC-16BD-C311-2327BABD0776}"/>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382340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4455A-6554-0034-6568-F0773E51583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8BE6A1B-E9F6-05B0-EFE8-CB063DEB6B9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94917C7-D05B-4301-88D7-CFB8540C0CA6}"/>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C33FB3CC-DE0D-E687-F18C-185C55CD636D}"/>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1440276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7F971-C71A-2EAD-CD78-A39E8DE9B6D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7BC33BF-16A1-C816-D5A1-B02762E975F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796DF6C-471B-A701-3C08-ED8247EF2E2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0254DE-5A87-0C8E-3851-82AB110485E5}"/>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1627111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88</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F917B-6444-7B46-BAAB-F4AD442070DA}"/>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C4C782FD-B898-169B-8DC9-D043C50CD94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3CAF4AB7-E633-10F0-4B87-E53EE826A97E}"/>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CC46FD80-3110-6014-D1D2-A621600E50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3763" y="462813"/>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ZoneTexte 5">
            <a:extLst>
              <a:ext uri="{FF2B5EF4-FFF2-40B4-BE49-F238E27FC236}">
                <a16:creationId xmlns:a16="http://schemas.microsoft.com/office/drawing/2014/main" id="{F7EEEC2E-6D25-1753-AA69-19BCCC0803F2}"/>
              </a:ext>
            </a:extLst>
          </p:cNvPr>
          <p:cNvSpPr txBox="1"/>
          <p:nvPr/>
        </p:nvSpPr>
        <p:spPr>
          <a:xfrm>
            <a:off x="448165" y="1763395"/>
            <a:ext cx="5647835" cy="353943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sp>
        <p:nvSpPr>
          <p:cNvPr id="2" name="ZoneTexte 9">
            <a:extLst>
              <a:ext uri="{FF2B5EF4-FFF2-40B4-BE49-F238E27FC236}">
                <a16:creationId xmlns:a16="http://schemas.microsoft.com/office/drawing/2014/main" id="{AC141B3C-4B3E-01F1-E1C9-5711C6005AC8}"/>
              </a:ext>
            </a:extLst>
          </p:cNvPr>
          <p:cNvSpPr txBox="1"/>
          <p:nvPr/>
        </p:nvSpPr>
        <p:spPr>
          <a:xfrm>
            <a:off x="6544165" y="3086834"/>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err="1"/>
              <a:t>Problemus</a:t>
            </a:r>
            <a:r>
              <a:rPr lang="fr-FR" sz="2600" dirty="0"/>
              <a:t> </a:t>
            </a:r>
          </a:p>
          <a:p>
            <a:r>
              <a:rPr lang="fr-FR" sz="2600" b="1" dirty="0"/>
              <a:t>2/ </a:t>
            </a:r>
            <a:r>
              <a:rPr lang="fr-FR" sz="2600" dirty="0"/>
              <a:t>Fais les exercices</a:t>
            </a:r>
            <a:endParaRPr lang="fr-FR" sz="2600" b="1" dirty="0"/>
          </a:p>
        </p:txBody>
      </p:sp>
      <p:pic>
        <p:nvPicPr>
          <p:cNvPr id="4098" name="Picture 2">
            <a:extLst>
              <a:ext uri="{FF2B5EF4-FFF2-40B4-BE49-F238E27FC236}">
                <a16:creationId xmlns:a16="http://schemas.microsoft.com/office/drawing/2014/main" id="{49078FB2-A0EA-2CC0-F708-BD7830D0BE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9257" y="271519"/>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5913321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2470201"/>
              <a:ext cx="7674795" cy="3310422"/>
            </a:xfrm>
            <a:prstGeom prst="rect">
              <a:avLst/>
            </a:prstGeom>
            <a:noFill/>
          </p:spPr>
          <p:txBody>
            <a:bodyPr wrap="square" rtlCol="0">
              <a:spAutoFit/>
            </a:bodyPr>
            <a:lstStyle/>
            <a:p>
              <a:endParaRPr lang="fr-FR" sz="2800" b="1" dirty="0">
                <a:solidFill>
                  <a:schemeClr val="bg1"/>
                </a:solidFill>
              </a:endParaRPr>
            </a:p>
            <a:p>
              <a:pPr marL="457200" lvl="0" indent="-457200" defTabSz="457200">
                <a:buFont typeface="Wingdings" panose="05000000000000000000" pitchFamily="2" charset="2"/>
                <a:buChar char="è"/>
                <a:defRPr/>
              </a:pPr>
              <a:r>
                <a:rPr lang="fr-FR" sz="3200" b="1" dirty="0">
                  <a:solidFill>
                    <a:prstClr val="white"/>
                  </a:solidFill>
                </a:rPr>
                <a:t>Je sais mesurer la longueur d’un segment en utilisant une règle graduée.</a:t>
              </a:r>
              <a:endParaRPr lang="fr-FR" sz="3200" dirty="0"/>
            </a:p>
            <a:p>
              <a:pPr marL="457200" lvl="0" indent="-457200" defTabSz="457200">
                <a:buFont typeface="Wingdings" panose="05000000000000000000" pitchFamily="2" charset="2"/>
                <a:buChar char="è"/>
                <a:defRPr/>
              </a:pPr>
              <a:endParaRPr lang="fr-FR" sz="3200" b="1" dirty="0">
                <a:solidFill>
                  <a:prstClr val="white"/>
                </a:solidFill>
              </a:endParaRPr>
            </a:p>
            <a:p>
              <a:pPr marL="457200" lvl="0" indent="-457200" defTabSz="457200">
                <a:buFont typeface="Wingdings" panose="05000000000000000000" pitchFamily="2" charset="2"/>
                <a:buChar char="è"/>
                <a:defRPr/>
              </a:pPr>
              <a:r>
                <a:rPr lang="fr-FR" sz="3200" b="1" dirty="0">
                  <a:solidFill>
                    <a:prstClr val="white"/>
                  </a:solidFill>
                </a:rPr>
                <a:t>Je situe des personnes ou des objets les uns par rapport aux autres ou par rapport à d’autres repères dans un espace familier. </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9A0BE501-BB78-D2B6-3155-13199972E1F1}"/>
              </a:ext>
            </a:extLst>
          </p:cNvPr>
          <p:cNvSpPr txBox="1"/>
          <p:nvPr/>
        </p:nvSpPr>
        <p:spPr>
          <a:xfrm>
            <a:off x="397625" y="2606118"/>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géomètres</a:t>
            </a:r>
          </a:p>
          <a:p>
            <a:r>
              <a:rPr lang="fr-FR" sz="2600" b="1" dirty="0"/>
              <a:t>2/ </a:t>
            </a:r>
            <a:r>
              <a:rPr lang="fr-FR" sz="2600" dirty="0"/>
              <a:t>Fais les exercices</a:t>
            </a:r>
            <a:endParaRPr lang="fr-FR" sz="2600" b="1" dirty="0"/>
          </a:p>
        </p:txBody>
      </p:sp>
      <p:pic>
        <p:nvPicPr>
          <p:cNvPr id="6" name="Picture 2">
            <a:extLst>
              <a:ext uri="{FF2B5EF4-FFF2-40B4-BE49-F238E27FC236}">
                <a16:creationId xmlns:a16="http://schemas.microsoft.com/office/drawing/2014/main" id="{F4A67BDB-393D-72BD-5320-52E3FFF6B3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2912" y="311783"/>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ZoneTexte 9">
            <a:extLst>
              <a:ext uri="{FF2B5EF4-FFF2-40B4-BE49-F238E27FC236}">
                <a16:creationId xmlns:a16="http://schemas.microsoft.com/office/drawing/2014/main" id="{CA431224-F96D-F0AD-DCBB-60941FD9121B}"/>
              </a:ext>
            </a:extLst>
          </p:cNvPr>
          <p:cNvSpPr txBox="1"/>
          <p:nvPr/>
        </p:nvSpPr>
        <p:spPr>
          <a:xfrm>
            <a:off x="6358543" y="2606118"/>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dirty="0"/>
              <a:t>Sur le plan de école, fais les consignes dites à l’oral.</a:t>
            </a:r>
          </a:p>
        </p:txBody>
      </p:sp>
    </p:spTree>
    <p:extLst>
      <p:ext uri="{BB962C8B-B14F-4D97-AF65-F5344CB8AC3E}">
        <p14:creationId xmlns:p14="http://schemas.microsoft.com/office/powerpoint/2010/main" val="3939692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A5854-C8E4-A1A5-BB9B-5750E81FB5D2}"/>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43ED437-0299-9D49-CE58-113B64EF85C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3E1E337-C657-E56F-9A65-9F21D607FC3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9E7C60B7-4112-E1D7-76A2-BB279DDE32C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a16="http://schemas.microsoft.com/office/drawing/2014/main" id="{1EE6C43A-B889-84BE-C77F-53E84A1D827A}"/>
              </a:ext>
            </a:extLst>
          </p:cNvPr>
          <p:cNvSpPr/>
          <p:nvPr/>
        </p:nvSpPr>
        <p:spPr>
          <a:xfrm>
            <a:off x="6172900" y="5257800"/>
            <a:ext cx="466891" cy="74814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146" name="Picture 2">
            <a:extLst>
              <a:ext uri="{FF2B5EF4-FFF2-40B4-BE49-F238E27FC236}">
                <a16:creationId xmlns:a16="http://schemas.microsoft.com/office/drawing/2014/main" id="{C9BB66D6-241D-9A58-0843-7519171F39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806" y="117475"/>
            <a:ext cx="1328737" cy="1889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5" name="Image 4">
            <a:extLst>
              <a:ext uri="{FF2B5EF4-FFF2-40B4-BE49-F238E27FC236}">
                <a16:creationId xmlns:a16="http://schemas.microsoft.com/office/drawing/2014/main" id="{8B9DC040-924B-49E3-365F-B93B80F33F53}"/>
              </a:ext>
            </a:extLst>
          </p:cNvPr>
          <p:cNvPicPr>
            <a:picLocks noChangeAspect="1"/>
          </p:cNvPicPr>
          <p:nvPr/>
        </p:nvPicPr>
        <p:blipFill>
          <a:blip r:embed="rId4"/>
          <a:stretch>
            <a:fillRect/>
          </a:stretch>
        </p:blipFill>
        <p:spPr>
          <a:xfrm>
            <a:off x="1586348" y="577522"/>
            <a:ext cx="4231559" cy="6010313"/>
          </a:xfrm>
          <a:prstGeom prst="rect">
            <a:avLst/>
          </a:prstGeom>
        </p:spPr>
      </p:pic>
      <p:sp>
        <p:nvSpPr>
          <p:cNvPr id="6" name="ZoneTexte 9">
            <a:extLst>
              <a:ext uri="{FF2B5EF4-FFF2-40B4-BE49-F238E27FC236}">
                <a16:creationId xmlns:a16="http://schemas.microsoft.com/office/drawing/2014/main" id="{0A04CD6F-160E-7FAE-CB2E-A4BBDEF7BDD1}"/>
              </a:ext>
            </a:extLst>
          </p:cNvPr>
          <p:cNvSpPr txBox="1"/>
          <p:nvPr/>
        </p:nvSpPr>
        <p:spPr>
          <a:xfrm>
            <a:off x="6289270" y="3136402"/>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géomètres</a:t>
            </a:r>
          </a:p>
          <a:p>
            <a:r>
              <a:rPr lang="fr-FR" sz="2600" b="1" dirty="0"/>
              <a:t>2/ </a:t>
            </a:r>
            <a:r>
              <a:rPr lang="fr-FR" sz="2600" dirty="0"/>
              <a:t>Fais les exercices</a:t>
            </a:r>
            <a:endParaRPr lang="fr-FR" sz="2600" b="1" dirty="0"/>
          </a:p>
        </p:txBody>
      </p:sp>
      <p:pic>
        <p:nvPicPr>
          <p:cNvPr id="6147" name="Picture 3">
            <a:extLst>
              <a:ext uri="{FF2B5EF4-FFF2-40B4-BE49-F238E27FC236}">
                <a16:creationId xmlns:a16="http://schemas.microsoft.com/office/drawing/2014/main" id="{E72E1A50-A930-5B6E-E724-AFBCBC90A7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17018" y="235816"/>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408344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DD51E-2697-1345-D097-FF5D9AF30132}"/>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5448D44A-D821-D252-161D-2CC975967BF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89A7755A-5E35-A924-6182-ABF7BEC191A6}"/>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E9EA8644-2D33-4DF1-1564-8F9E6D583AA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Picture 2">
            <a:extLst>
              <a:ext uri="{FF2B5EF4-FFF2-40B4-BE49-F238E27FC236}">
                <a16:creationId xmlns:a16="http://schemas.microsoft.com/office/drawing/2014/main" id="{8AC9CD22-843A-98FE-BB89-C0989D719A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0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itre 1">
            <a:extLst>
              <a:ext uri="{FF2B5EF4-FFF2-40B4-BE49-F238E27FC236}">
                <a16:creationId xmlns:a16="http://schemas.microsoft.com/office/drawing/2014/main" id="{9F4640B6-C3B2-A1C8-7C4C-770D01B84632}"/>
              </a:ext>
            </a:extLst>
          </p:cNvPr>
          <p:cNvSpPr>
            <a:spLocks noGrp="1"/>
          </p:cNvSpPr>
          <p:nvPr/>
        </p:nvSpPr>
        <p:spPr>
          <a:xfrm>
            <a:off x="793175" y="2595909"/>
            <a:ext cx="4798867" cy="16661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Mesure les différents objets donnés.</a:t>
            </a:r>
          </a:p>
        </p:txBody>
      </p:sp>
      <p:sp>
        <p:nvSpPr>
          <p:cNvPr id="5" name="ZoneTexte 9">
            <a:extLst>
              <a:ext uri="{FF2B5EF4-FFF2-40B4-BE49-F238E27FC236}">
                <a16:creationId xmlns:a16="http://schemas.microsoft.com/office/drawing/2014/main" id="{40FD2778-DDA8-056C-5387-187B308EA0E7}"/>
              </a:ext>
            </a:extLst>
          </p:cNvPr>
          <p:cNvSpPr txBox="1"/>
          <p:nvPr/>
        </p:nvSpPr>
        <p:spPr>
          <a:xfrm>
            <a:off x="6289270" y="3136402"/>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géomètres</a:t>
            </a:r>
          </a:p>
          <a:p>
            <a:r>
              <a:rPr lang="fr-FR" sz="2600" b="1" dirty="0"/>
              <a:t>2/ </a:t>
            </a:r>
            <a:r>
              <a:rPr lang="fr-FR" sz="2600" dirty="0"/>
              <a:t>Fais les exercices</a:t>
            </a:r>
            <a:endParaRPr lang="fr-FR" sz="2600" b="1" dirty="0"/>
          </a:p>
        </p:txBody>
      </p:sp>
      <p:pic>
        <p:nvPicPr>
          <p:cNvPr id="8" name="Picture 3">
            <a:extLst>
              <a:ext uri="{FF2B5EF4-FFF2-40B4-BE49-F238E27FC236}">
                <a16:creationId xmlns:a16="http://schemas.microsoft.com/office/drawing/2014/main" id="{0612D6CA-F759-569D-CF69-7BF42CD580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7018" y="235816"/>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430411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3046988"/>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suite écrite et la suite orale des nombres jusqu’à cent. </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 Je connais et utilise les unités mètre, centimètre, kilomètre et les symboles associés (m, cm, et km). </a:t>
            </a:r>
          </a:p>
        </p:txBody>
      </p:sp>
    </p:spTree>
    <p:extLst>
      <p:ext uri="{BB962C8B-B14F-4D97-AF65-F5344CB8AC3E}">
        <p14:creationId xmlns:p14="http://schemas.microsoft.com/office/powerpoint/2010/main" val="1163270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97D00C07-8F8B-58DE-8A4E-C23C84CE9C6A}"/>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7" name="ZoneTexte 6">
            <a:extLst>
              <a:ext uri="{FF2B5EF4-FFF2-40B4-BE49-F238E27FC236}">
                <a16:creationId xmlns:a16="http://schemas.microsoft.com/office/drawing/2014/main" id="{1798CCE1-834E-4363-901D-10295B12F121}"/>
              </a:ext>
            </a:extLst>
          </p:cNvPr>
          <p:cNvSpPr txBox="1"/>
          <p:nvPr/>
        </p:nvSpPr>
        <p:spPr>
          <a:xfrm>
            <a:off x="352511" y="2930092"/>
            <a:ext cx="5473974" cy="1200329"/>
          </a:xfrm>
          <a:prstGeom prst="rect">
            <a:avLst/>
          </a:prstGeom>
          <a:noFill/>
        </p:spPr>
        <p:txBody>
          <a:bodyPr wrap="square">
            <a:spAutoFit/>
          </a:bodyPr>
          <a:lstStyle/>
          <a:p>
            <a:r>
              <a:rPr kumimoji="0" lang="fr-FR" sz="3600" b="0" i="0" u="none" strike="noStrike" kern="1200" cap="none" spc="0" normalizeH="0" baseline="0" noProof="0" dirty="0">
                <a:ln>
                  <a:noFill/>
                </a:ln>
                <a:solidFill>
                  <a:prstClr val="black"/>
                </a:solidFill>
                <a:effectLst/>
                <a:uLnTx/>
                <a:uFillTx/>
                <a:latin typeface="Calibri" panose="020F0502020204030204"/>
                <a:ea typeface="+mj-ea"/>
                <a:cs typeface="+mj-cs"/>
              </a:rPr>
              <a:t>Dictée de nombres dans le cahier du jour.</a:t>
            </a:r>
            <a:endParaRPr lang="fr-FR" sz="3600" dirty="0"/>
          </a:p>
        </p:txBody>
      </p:sp>
      <p:pic>
        <p:nvPicPr>
          <p:cNvPr id="2050" name="Picture 2">
            <a:extLst>
              <a:ext uri="{FF2B5EF4-FFF2-40B4-BE49-F238E27FC236}">
                <a16:creationId xmlns:a16="http://schemas.microsoft.com/office/drawing/2014/main" id="{9BF2C815-FF21-5BCC-3908-D2E452D6E7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8109" y="105431"/>
            <a:ext cx="123825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 name="Image 5">
            <a:extLst>
              <a:ext uri="{FF2B5EF4-FFF2-40B4-BE49-F238E27FC236}">
                <a16:creationId xmlns:a16="http://schemas.microsoft.com/office/drawing/2014/main" id="{AAD437EF-3433-8D8E-6491-5AFDB36D3DD3}"/>
              </a:ext>
            </a:extLst>
          </p:cNvPr>
          <p:cNvPicPr>
            <a:picLocks noChangeAspect="1"/>
          </p:cNvPicPr>
          <p:nvPr/>
        </p:nvPicPr>
        <p:blipFill>
          <a:blip r:embed="rId4"/>
          <a:stretch>
            <a:fillRect/>
          </a:stretch>
        </p:blipFill>
        <p:spPr>
          <a:xfrm>
            <a:off x="6248981" y="229256"/>
            <a:ext cx="4451006" cy="6358580"/>
          </a:xfrm>
          <a:prstGeom prst="rect">
            <a:avLst/>
          </a:prstGeom>
        </p:spPr>
      </p:pic>
      <p:pic>
        <p:nvPicPr>
          <p:cNvPr id="2051" name="Picture 3">
            <a:extLst>
              <a:ext uri="{FF2B5EF4-FFF2-40B4-BE49-F238E27FC236}">
                <a16:creationId xmlns:a16="http://schemas.microsoft.com/office/drawing/2014/main" id="{4AA4FEF9-56D6-0959-436F-78FF7B82446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2537" y="315774"/>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32654-51E3-2164-1A12-A260469CD003}"/>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22F85476-F56F-7088-C223-F10227EE608C}"/>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46F7206C-B1CC-0C1A-F4B0-BFE6100264A7}"/>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CCD9D18-E4E4-8CB0-6972-2ADADEE2CC70}"/>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E5205C0C-AAC8-9E2E-4A33-03CB3D609C27}"/>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4" name="ZoneTexte 3">
            <a:extLst>
              <a:ext uri="{FF2B5EF4-FFF2-40B4-BE49-F238E27FC236}">
                <a16:creationId xmlns:a16="http://schemas.microsoft.com/office/drawing/2014/main" id="{08F0F681-06F3-5304-6276-2668DB933682}"/>
              </a:ext>
            </a:extLst>
          </p:cNvPr>
          <p:cNvSpPr txBox="1"/>
          <p:nvPr/>
        </p:nvSpPr>
        <p:spPr>
          <a:xfrm>
            <a:off x="397944" y="2768599"/>
            <a:ext cx="5473974" cy="1200329"/>
          </a:xfrm>
          <a:prstGeom prst="rect">
            <a:avLst/>
          </a:prstGeom>
          <a:noFill/>
        </p:spPr>
        <p:txBody>
          <a:bodyPr wrap="square">
            <a:spAutoFit/>
          </a:bodyPr>
          <a:lstStyle/>
          <a:p>
            <a:r>
              <a:rPr lang="fr-FR" sz="3600" dirty="0">
                <a:solidFill>
                  <a:prstClr val="black"/>
                </a:solidFill>
              </a:rPr>
              <a:t>Ecrire deux nombres de ton choix en lettres.</a:t>
            </a:r>
            <a:endParaRPr lang="fr-FR" sz="3600" dirty="0"/>
          </a:p>
        </p:txBody>
      </p:sp>
      <p:sp>
        <p:nvSpPr>
          <p:cNvPr id="9" name="Rectangle 8">
            <a:extLst>
              <a:ext uri="{FF2B5EF4-FFF2-40B4-BE49-F238E27FC236}">
                <a16:creationId xmlns:a16="http://schemas.microsoft.com/office/drawing/2014/main" id="{4A004197-C292-B8CA-0F2B-1C24AE8F1184}"/>
              </a:ext>
            </a:extLst>
          </p:cNvPr>
          <p:cNvSpPr/>
          <p:nvPr/>
        </p:nvSpPr>
        <p:spPr>
          <a:xfrm>
            <a:off x="6203373" y="4416136"/>
            <a:ext cx="410941" cy="47798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9">
            <a:extLst>
              <a:ext uri="{FF2B5EF4-FFF2-40B4-BE49-F238E27FC236}">
                <a16:creationId xmlns:a16="http://schemas.microsoft.com/office/drawing/2014/main" id="{E3FEB8C9-72B6-5726-E5C1-FE90F1D16C4D}"/>
              </a:ext>
            </a:extLst>
          </p:cNvPr>
          <p:cNvSpPr txBox="1"/>
          <p:nvPr/>
        </p:nvSpPr>
        <p:spPr>
          <a:xfrm>
            <a:off x="6544165" y="3086834"/>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mesures</a:t>
            </a:r>
            <a:r>
              <a:rPr lang="fr-FR" sz="2600" dirty="0"/>
              <a:t> </a:t>
            </a:r>
          </a:p>
          <a:p>
            <a:r>
              <a:rPr lang="fr-FR" sz="2600" b="1" dirty="0"/>
              <a:t>2/ </a:t>
            </a:r>
            <a:r>
              <a:rPr lang="fr-FR" sz="2600" dirty="0"/>
              <a:t>Fais les exercices</a:t>
            </a:r>
            <a:endParaRPr lang="fr-FR" sz="2600" b="1" dirty="0"/>
          </a:p>
        </p:txBody>
      </p:sp>
      <p:pic>
        <p:nvPicPr>
          <p:cNvPr id="1026" name="Picture 2">
            <a:extLst>
              <a:ext uri="{FF2B5EF4-FFF2-40B4-BE49-F238E27FC236}">
                <a16:creationId xmlns:a16="http://schemas.microsoft.com/office/drawing/2014/main" id="{9D7D0031-DC4E-D2F1-6156-DB50FDAB5D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6912" y="31210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3">
            <a:extLst>
              <a:ext uri="{FF2B5EF4-FFF2-40B4-BE49-F238E27FC236}">
                <a16:creationId xmlns:a16="http://schemas.microsoft.com/office/drawing/2014/main" id="{4E781C6D-252F-74D3-C39E-902E8AB60B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537" y="315774"/>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29893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584372"/>
            <a:ext cx="10417995" cy="1569660"/>
          </a:xfrm>
          <a:prstGeom prst="rect">
            <a:avLst/>
          </a:prstGeom>
          <a:noFill/>
        </p:spPr>
        <p:txBody>
          <a:bodyPr wrap="square" rtlCol="0">
            <a:spAutoFit/>
          </a:bodyPr>
          <a:lstStyle/>
          <a:p>
            <a:pPr marL="457200" indent="-457200" algn="ctr">
              <a:buFont typeface="Wingdings" panose="05000000000000000000" pitchFamily="2" charset="2"/>
              <a:buChar char="è"/>
            </a:pPr>
            <a:r>
              <a:rPr lang="fr-FR" sz="3200" b="1" dirty="0">
                <a:solidFill>
                  <a:schemeClr val="bg1"/>
                </a:solidFill>
              </a:rPr>
              <a:t>Je pose et calcule une addition posée.</a:t>
            </a:r>
          </a:p>
          <a:p>
            <a:pPr marL="457200" indent="-457200" algn="ctr">
              <a:buFont typeface="Wingdings" panose="05000000000000000000" pitchFamily="2" charset="2"/>
              <a:buChar char="è"/>
            </a:pPr>
            <a:endParaRPr lang="fr-FR" sz="3200" b="1" dirty="0">
              <a:solidFill>
                <a:schemeClr val="bg1"/>
              </a:solidFill>
            </a:endParaRPr>
          </a:p>
          <a:p>
            <a:pPr marL="457200" indent="-457200" algn="ctr">
              <a:buFont typeface="Wingdings" panose="05000000000000000000" pitchFamily="2" charset="2"/>
              <a:buChar char="è"/>
            </a:pPr>
            <a:r>
              <a:rPr lang="fr-FR" sz="3200" b="1" dirty="0">
                <a:solidFill>
                  <a:schemeClr val="bg1"/>
                </a:solidFill>
              </a:rPr>
              <a:t>Je pose et calcule des soustractions</a:t>
            </a:r>
          </a:p>
        </p:txBody>
      </p:sp>
    </p:spTree>
    <p:extLst>
      <p:ext uri="{BB962C8B-B14F-4D97-AF65-F5344CB8AC3E}">
        <p14:creationId xmlns:p14="http://schemas.microsoft.com/office/powerpoint/2010/main" val="4250113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C0C84-BD55-A9C5-BF89-3D384BB412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530F670-29A5-A5BA-F284-F51F4D04F9D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92C0755-6DA8-40B6-3C86-DC191C7048B8}"/>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3074" name="Picture 2">
            <a:extLst>
              <a:ext uri="{FF2B5EF4-FFF2-40B4-BE49-F238E27FC236}">
                <a16:creationId xmlns:a16="http://schemas.microsoft.com/office/drawing/2014/main" id="{44B6FCF8-3D99-DAAE-C76A-D2A2FD1565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843" y="179820"/>
            <a:ext cx="1328737" cy="1889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075" name="Picture 3">
            <a:extLst>
              <a:ext uri="{FF2B5EF4-FFF2-40B4-BE49-F238E27FC236}">
                <a16:creationId xmlns:a16="http://schemas.microsoft.com/office/drawing/2014/main" id="{AEDFEDB5-B3FB-C804-49F8-B901B79238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85907" y="179820"/>
            <a:ext cx="123825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 name="Image 2">
            <a:extLst>
              <a:ext uri="{FF2B5EF4-FFF2-40B4-BE49-F238E27FC236}">
                <a16:creationId xmlns:a16="http://schemas.microsoft.com/office/drawing/2014/main" id="{99B6EC11-0775-0622-7856-CEFF7ECDD276}"/>
              </a:ext>
            </a:extLst>
          </p:cNvPr>
          <p:cNvPicPr>
            <a:picLocks noChangeAspect="1"/>
          </p:cNvPicPr>
          <p:nvPr/>
        </p:nvPicPr>
        <p:blipFill>
          <a:blip r:embed="rId5"/>
          <a:stretch>
            <a:fillRect/>
          </a:stretch>
        </p:blipFill>
        <p:spPr>
          <a:xfrm>
            <a:off x="1664423" y="464953"/>
            <a:ext cx="4217336" cy="6050147"/>
          </a:xfrm>
          <a:prstGeom prst="rect">
            <a:avLst/>
          </a:prstGeom>
        </p:spPr>
      </p:pic>
      <p:pic>
        <p:nvPicPr>
          <p:cNvPr id="7" name="Image 6">
            <a:extLst>
              <a:ext uri="{FF2B5EF4-FFF2-40B4-BE49-F238E27FC236}">
                <a16:creationId xmlns:a16="http://schemas.microsoft.com/office/drawing/2014/main" id="{BBF4134A-2B03-A3BA-DDF9-D81B8941D4EF}"/>
              </a:ext>
            </a:extLst>
          </p:cNvPr>
          <p:cNvPicPr>
            <a:picLocks noChangeAspect="1"/>
          </p:cNvPicPr>
          <p:nvPr/>
        </p:nvPicPr>
        <p:blipFill>
          <a:blip r:embed="rId6"/>
          <a:stretch>
            <a:fillRect/>
          </a:stretch>
        </p:blipFill>
        <p:spPr>
          <a:xfrm>
            <a:off x="6310241" y="464952"/>
            <a:ext cx="4217329" cy="5990101"/>
          </a:xfrm>
          <a:prstGeom prst="rect">
            <a:avLst/>
          </a:prstGeom>
        </p:spPr>
      </p:pic>
    </p:spTree>
    <p:extLst>
      <p:ext uri="{BB962C8B-B14F-4D97-AF65-F5344CB8AC3E}">
        <p14:creationId xmlns:p14="http://schemas.microsoft.com/office/powerpoint/2010/main" val="3649535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75267-CF9D-E624-3D32-E63ADBECE6E7}"/>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65908EC-2AAB-E34A-9B47-2C3428E154A3}"/>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CB504246-6F0B-E4E2-A761-FBECF82BAD3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Rectangle 7">
            <a:extLst>
              <a:ext uri="{FF2B5EF4-FFF2-40B4-BE49-F238E27FC236}">
                <a16:creationId xmlns:a16="http://schemas.microsoft.com/office/drawing/2014/main" id="{3E530D99-C53A-BAF6-1E13-B25005C5E74F}"/>
              </a:ext>
            </a:extLst>
          </p:cNvPr>
          <p:cNvSpPr/>
          <p:nvPr/>
        </p:nvSpPr>
        <p:spPr>
          <a:xfrm>
            <a:off x="218209" y="5470223"/>
            <a:ext cx="914400" cy="9144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a:extLst>
              <a:ext uri="{FF2B5EF4-FFF2-40B4-BE49-F238E27FC236}">
                <a16:creationId xmlns:a16="http://schemas.microsoft.com/office/drawing/2014/main" id="{E3D04AD5-149D-F898-4A7E-1547716A1410}"/>
              </a:ext>
            </a:extLst>
          </p:cNvPr>
          <p:cNvSpPr txBox="1"/>
          <p:nvPr/>
        </p:nvSpPr>
        <p:spPr>
          <a:xfrm>
            <a:off x="363689" y="1929195"/>
            <a:ext cx="5507174" cy="2800767"/>
          </a:xfrm>
          <a:prstGeom prst="rect">
            <a:avLst/>
          </a:prstGeom>
          <a:noFill/>
        </p:spPr>
        <p:txBody>
          <a:bodyPr wrap="square">
            <a:spAutoFit/>
          </a:bodyPr>
          <a:lstStyle/>
          <a:p>
            <a:r>
              <a:rPr lang="fr-FR" sz="4400" dirty="0"/>
              <a:t>Pose et calcule : </a:t>
            </a:r>
          </a:p>
          <a:p>
            <a:r>
              <a:rPr lang="fr-FR" sz="4400" dirty="0"/>
              <a:t>		</a:t>
            </a:r>
          </a:p>
          <a:p>
            <a:r>
              <a:rPr lang="fr-FR" sz="4400" dirty="0"/>
              <a:t>		34 + 61</a:t>
            </a:r>
          </a:p>
          <a:p>
            <a:r>
              <a:rPr lang="fr-FR" sz="4400" dirty="0"/>
              <a:t>		27 + 68</a:t>
            </a:r>
          </a:p>
        </p:txBody>
      </p:sp>
      <p:sp>
        <p:nvSpPr>
          <p:cNvPr id="3" name="ZoneTexte 2">
            <a:extLst>
              <a:ext uri="{FF2B5EF4-FFF2-40B4-BE49-F238E27FC236}">
                <a16:creationId xmlns:a16="http://schemas.microsoft.com/office/drawing/2014/main" id="{7FFB744E-1755-6DE5-FE7B-E3805C968B6E}"/>
              </a:ext>
            </a:extLst>
          </p:cNvPr>
          <p:cNvSpPr txBox="1"/>
          <p:nvPr/>
        </p:nvSpPr>
        <p:spPr>
          <a:xfrm>
            <a:off x="6466617" y="1929195"/>
            <a:ext cx="5507174" cy="4154984"/>
          </a:xfrm>
          <a:prstGeom prst="rect">
            <a:avLst/>
          </a:prstGeom>
          <a:noFill/>
        </p:spPr>
        <p:txBody>
          <a:bodyPr wrap="square">
            <a:spAutoFit/>
          </a:bodyPr>
          <a:lstStyle/>
          <a:p>
            <a:r>
              <a:rPr lang="fr-FR" sz="4400" dirty="0"/>
              <a:t>Pose et calcule : </a:t>
            </a:r>
          </a:p>
          <a:p>
            <a:r>
              <a:rPr lang="fr-FR" sz="4400" dirty="0"/>
              <a:t>		78 – 54 = </a:t>
            </a:r>
          </a:p>
          <a:p>
            <a:r>
              <a:rPr lang="fr-FR" sz="4400" dirty="0"/>
              <a:t>		156 – 28=			250 – 125 = 		684 – 529 = 		432 – 165 = </a:t>
            </a:r>
          </a:p>
        </p:txBody>
      </p:sp>
      <p:pic>
        <p:nvPicPr>
          <p:cNvPr id="10" name="Picture 3">
            <a:extLst>
              <a:ext uri="{FF2B5EF4-FFF2-40B4-BE49-F238E27FC236}">
                <a16:creationId xmlns:a16="http://schemas.microsoft.com/office/drawing/2014/main" id="{F94B5887-AB87-7A45-5C27-40C1D57205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3374" y="103102"/>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943419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09081"/>
              <a:ext cx="8137133" cy="1962817"/>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m’entraine à résoudre un problème.</a:t>
              </a:r>
            </a:p>
            <a:p>
              <a:pPr marL="457200" indent="-457200">
                <a:buFont typeface="Wingdings" panose="05000000000000000000" pitchFamily="2" charset="2"/>
                <a:buChar char="è"/>
              </a:pPr>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17072</TotalTime>
  <Words>433</Words>
  <Application>Microsoft Office PowerPoint</Application>
  <PresentationFormat>Grand écran</PresentationFormat>
  <Paragraphs>59</Paragraphs>
  <Slides>14</Slides>
  <Notes>10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14</vt:i4>
      </vt:variant>
    </vt:vector>
  </HeadingPairs>
  <TitlesOfParts>
    <vt:vector size="20" baseType="lpstr">
      <vt:lpstr>Arial</vt:lpstr>
      <vt:lpstr>Calibri</vt:lpstr>
      <vt:lpstr>Calibri Light</vt:lpstr>
      <vt:lpstr>KG Turning Tables</vt:lpstr>
      <vt:lpstr>Wingdings</vt:lpstr>
      <vt:lpstr>Thème Office</vt:lpstr>
      <vt:lpstr>PERIODE 4  séance 88</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416</cp:revision>
  <dcterms:created xsi:type="dcterms:W3CDTF">2018-07-28T07:30:27Z</dcterms:created>
  <dcterms:modified xsi:type="dcterms:W3CDTF">2026-04-12T16:26:42Z</dcterms:modified>
</cp:coreProperties>
</file>